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sldIdLst>
    <p:sldId id="256" r:id="rId5"/>
    <p:sldId id="284" r:id="rId6"/>
    <p:sldId id="288" r:id="rId7"/>
    <p:sldId id="298" r:id="rId8"/>
    <p:sldId id="306" r:id="rId9"/>
    <p:sldId id="286" r:id="rId10"/>
    <p:sldId id="265" r:id="rId11"/>
    <p:sldId id="287" r:id="rId12"/>
    <p:sldId id="309" r:id="rId13"/>
    <p:sldId id="305" r:id="rId14"/>
    <p:sldId id="285" r:id="rId15"/>
    <p:sldId id="289" r:id="rId16"/>
    <p:sldId id="266" r:id="rId17"/>
    <p:sldId id="268" r:id="rId18"/>
    <p:sldId id="290" r:id="rId19"/>
    <p:sldId id="267" r:id="rId20"/>
    <p:sldId id="296" r:id="rId21"/>
    <p:sldId id="295" r:id="rId22"/>
    <p:sldId id="269" r:id="rId23"/>
    <p:sldId id="270" r:id="rId24"/>
    <p:sldId id="271" r:id="rId25"/>
    <p:sldId id="272" r:id="rId26"/>
    <p:sldId id="292" r:id="rId27"/>
    <p:sldId id="299" r:id="rId28"/>
    <p:sldId id="300" r:id="rId29"/>
    <p:sldId id="302" r:id="rId30"/>
    <p:sldId id="273" r:id="rId31"/>
    <p:sldId id="304" r:id="rId32"/>
    <p:sldId id="274" r:id="rId33"/>
    <p:sldId id="275" r:id="rId34"/>
    <p:sldId id="276" r:id="rId35"/>
    <p:sldId id="280" r:id="rId36"/>
    <p:sldId id="297" r:id="rId37"/>
    <p:sldId id="277" r:id="rId38"/>
    <p:sldId id="310" r:id="rId39"/>
    <p:sldId id="278" r:id="rId40"/>
    <p:sldId id="279" r:id="rId41"/>
    <p:sldId id="264" r:id="rId42"/>
    <p:sldId id="283" r:id="rId43"/>
    <p:sldId id="311" r:id="rId4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2" autoAdjust="0"/>
    <p:restoredTop sz="94660"/>
  </p:normalViewPr>
  <p:slideViewPr>
    <p:cSldViewPr>
      <p:cViewPr>
        <p:scale>
          <a:sx n="72" d="100"/>
          <a:sy n="72" d="100"/>
        </p:scale>
        <p:origin x="-275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796E-E40E-44DD-8AF7-4B2BA135792C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84321-5C9F-4E71-BAD5-E200FF6060E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1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EFF06C2-69C6-4E4E-85CC-C421718EE52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7CF35-A78D-4F05-BA0B-D9869FF634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0DB3C-940A-4DE4-AB31-A10C94C95049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  <p:sp>
        <p:nvSpPr>
          <p:cNvPr id="214021" name="Plassholder for dato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50332-DA40-421C-95C4-2D098D10D44C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  <p:sp>
        <p:nvSpPr>
          <p:cNvPr id="165893" name="Plassholder for dato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50332-DA40-421C-95C4-2D098D10D44C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  <p:sp>
        <p:nvSpPr>
          <p:cNvPr id="165893" name="Plassholder for dato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5485B-5B43-477F-A5CA-A1827144BCA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  <p:sp>
        <p:nvSpPr>
          <p:cNvPr id="277508" name="Plassholder for dato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277509" name="Plassholder for lysbilde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E3584-37F0-44FF-8CC8-BD4C04E72AF0}" type="slidenum">
              <a:rPr lang="en-GB" smtClean="0">
                <a:latin typeface="Arial" pitchFamily="34" charset="0"/>
              </a:rPr>
              <a:pPr/>
              <a:t>30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5485B-5B43-477F-A5CA-A1827144BCA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50332-DA40-421C-95C4-2D098D10D44C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  <p:sp>
        <p:nvSpPr>
          <p:cNvPr id="165893" name="Plassholder for dato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200708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2FCF6-3ACF-469F-89F1-4F678480C5DF}" type="slidenum">
              <a:rPr lang="nb-NO" smtClean="0">
                <a:latin typeface="Arial" pitchFamily="34" charset="0"/>
              </a:rPr>
              <a:pPr>
                <a:defRPr/>
              </a:pPr>
              <a:t>8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FA450-4A4F-49A9-9F7B-18C36E30EC68}" type="slidenum">
              <a:rPr lang="en-US" smtClean="0">
                <a:latin typeface="Arial" pitchFamily="34" charset="0"/>
              </a:rPr>
              <a:pPr>
                <a:defRPr/>
              </a:pPr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97285" name="Plassholder for dato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6B112-564D-4497-A739-74DD0FA525C0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  <p:sp>
        <p:nvSpPr>
          <p:cNvPr id="193541" name="Plassholder for dato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200708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2FCF6-3ACF-469F-89F1-4F678480C5DF}" type="slidenum">
              <a:rPr lang="nb-NO" smtClean="0">
                <a:latin typeface="Arial" pitchFamily="34" charset="0"/>
              </a:rPr>
              <a:pPr>
                <a:defRPr/>
              </a:pPr>
              <a:t>9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EFF06C2-69C6-4E4E-85CC-C421718EE52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7CF35-A78D-4F05-BA0B-D9869FF634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200708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2FCF6-3ACF-469F-89F1-4F678480C5DF}" type="slidenum">
              <a:rPr lang="nb-NO" smtClean="0">
                <a:latin typeface="Arial" pitchFamily="34" charset="0"/>
              </a:rPr>
              <a:pPr>
                <a:defRPr/>
              </a:pPr>
              <a:t>11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z="18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z="18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z="18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26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16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82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4876800" cy="9144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038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038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934200" y="66294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17E8-59D1-4E62-99EB-C65565297457}" type="datetime1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48600" y="6629400"/>
            <a:ext cx="838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361E91F-5640-434F-BFA2-CE90AC92C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half" idx="2"/>
          </p:nvPr>
        </p:nvSpPr>
        <p:spPr>
          <a:xfrm>
            <a:off x="0" y="1357298"/>
            <a:ext cx="9144000" cy="528641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18000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Aft>
                <a:spcPct val="0"/>
              </a:spcAft>
              <a:buSzPct val="120000"/>
              <a:defRPr lang="nb-NO" sz="20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0"/>
          </p:nvPr>
        </p:nvSpPr>
        <p:spPr>
          <a:xfrm>
            <a:off x="0" y="6643688"/>
            <a:ext cx="9144000" cy="214312"/>
          </a:xfrm>
        </p:spPr>
        <p:txBody>
          <a:bodyPr tIns="36000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</p:txBody>
      </p:sp>
      <p:sp>
        <p:nvSpPr>
          <p:cNvPr id="18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214438"/>
          </a:xfrm>
        </p:spPr>
        <p:txBody>
          <a:bodyPr lIns="468000" t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nb-NO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Tittel 32px Arial, bold</a:t>
            </a:r>
            <a:endParaRPr kumimoji="0" lang="nb-NO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8501090" y="6643710"/>
            <a:ext cx="642910" cy="241980"/>
          </a:xfrm>
          <a:prstGeom prst="rect">
            <a:avLst/>
          </a:prstGeom>
        </p:spPr>
        <p:txBody>
          <a:bodyPr wrap="square" lIns="0" tIns="36000" bIns="36000" rtlCol="0">
            <a:spAutoFit/>
          </a:bodyPr>
          <a:lstStyle/>
          <a:p>
            <a:pPr marL="1079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lang="nb-NO" sz="1100" noProof="0" smtClean="0">
                <a:solidFill>
                  <a:schemeClr val="accent2"/>
                </a:solidFill>
              </a:rPr>
              <a:t>Slide </a:t>
            </a:r>
            <a:fld id="{23754836-A3A7-4CCE-A85B-4C7CD4BC5F56}" type="slidenum">
              <a:rPr lang="nb-NO" sz="1100" noProof="0" smtClean="0">
                <a:solidFill>
                  <a:schemeClr val="accent2"/>
                </a:solidFill>
              </a:rPr>
              <a:pPr marL="10795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t>‹#›</a:t>
            </a:fld>
            <a:endParaRPr lang="nb-NO" sz="1100" noProof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half" idx="2"/>
          </p:nvPr>
        </p:nvSpPr>
        <p:spPr>
          <a:xfrm>
            <a:off x="0" y="1357298"/>
            <a:ext cx="9144000" cy="5286411"/>
          </a:xfrm>
          <a:noFill/>
          <a:ln w="9525">
            <a:noFill/>
            <a:miter lim="800000"/>
            <a:headEnd/>
            <a:tailEnd/>
          </a:ln>
        </p:spPr>
        <p:txBody>
          <a:bodyPr lIns="468000" tIns="180000"/>
          <a:lstStyle>
            <a:lvl1pPr algn="l" rtl="0" eaLnBrk="1" fontAlgn="base" hangingPunct="1">
              <a:spcAft>
                <a:spcPct val="0"/>
              </a:spcAft>
              <a:buSzPct val="120000"/>
              <a:defRPr lang="nb-NO" sz="20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 smtClean="0"/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0"/>
          </p:nvPr>
        </p:nvSpPr>
        <p:spPr>
          <a:xfrm>
            <a:off x="0" y="6643688"/>
            <a:ext cx="8358214" cy="214312"/>
          </a:xfrm>
        </p:spPr>
        <p:txBody>
          <a:bodyPr tIns="36000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18" name="Plassholder for tekst 20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1214438"/>
          </a:xfrm>
        </p:spPr>
        <p:txBody>
          <a:bodyPr lIns="468000" t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nb-NO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half" idx="2"/>
          </p:nvPr>
        </p:nvSpPr>
        <p:spPr>
          <a:xfrm>
            <a:off x="0" y="1357298"/>
            <a:ext cx="9144000" cy="528641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8000" tIns="180000" rIns="91440" bIns="45720" numCol="1" anchor="t" anchorCtr="0" compatLnSpc="1">
            <a:prstTxWarp prst="textNoShape">
              <a:avLst/>
            </a:prstTxWarp>
          </a:bodyPr>
          <a:lstStyle>
            <a:lvl1pPr marL="252000" indent="-252000" algn="l" rtl="0" eaLnBrk="1" fontAlgn="base" hangingPunct="1">
              <a:spcAft>
                <a:spcPct val="0"/>
              </a:spcAft>
              <a:buSzPct val="120000"/>
              <a:defRPr lang="nb-NO" sz="20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fontAlgn="base" hangingPunct="1">
              <a:spcAft>
                <a:spcPct val="0"/>
              </a:spcAft>
              <a:buSzPct val="120000"/>
              <a:defRPr lang="nb-NO" sz="16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sz="quarter" idx="10"/>
          </p:nvPr>
        </p:nvSpPr>
        <p:spPr>
          <a:xfrm>
            <a:off x="0" y="6643688"/>
            <a:ext cx="9144000" cy="214312"/>
          </a:xfrm>
        </p:spPr>
        <p:txBody>
          <a:bodyPr tIns="36000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</p:txBody>
      </p:sp>
      <p:sp>
        <p:nvSpPr>
          <p:cNvPr id="18" name="Plassholder for tekst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214438"/>
          </a:xfrm>
        </p:spPr>
        <p:txBody>
          <a:bodyPr lIns="468000" tIns="0"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nb-NO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Tittel 32px Arial, bold</a:t>
            </a:r>
            <a:endParaRPr kumimoji="0" lang="nb-NO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8501090" y="6643710"/>
            <a:ext cx="642910" cy="241980"/>
          </a:xfrm>
          <a:prstGeom prst="rect">
            <a:avLst/>
          </a:prstGeom>
        </p:spPr>
        <p:txBody>
          <a:bodyPr wrap="square" lIns="0" tIns="36000" bIns="36000" rtlCol="0">
            <a:spAutoFit/>
          </a:bodyPr>
          <a:lstStyle/>
          <a:p>
            <a:pPr marL="10795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lang="nb-NO" sz="1100" noProof="0" smtClean="0">
                <a:solidFill>
                  <a:schemeClr val="accent2"/>
                </a:solidFill>
              </a:rPr>
              <a:t>Slide </a:t>
            </a:r>
            <a:fld id="{23754836-A3A7-4CCE-A85B-4C7CD4BC5F56}" type="slidenum">
              <a:rPr lang="nb-NO" sz="1100" noProof="0" smtClean="0">
                <a:solidFill>
                  <a:schemeClr val="accent2"/>
                </a:solidFill>
              </a:rPr>
              <a:pPr marL="10795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t>‹#›</a:t>
            </a:fld>
            <a:endParaRPr lang="nb-NO" sz="1100" noProof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rgbClr val="00B050"/>
          </a:solidFill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Skriv overskriften her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baseline="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nb-NO" dirty="0" smtClean="0"/>
              <a:t>Skriv tekst her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00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6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29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85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05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16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71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809D-2CD4-4452-98A2-B7E458C7F1DD}" type="datetimeFigureOut">
              <a:rPr lang="nb-NO" smtClean="0"/>
              <a:pPr/>
              <a:t>15.09.2014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10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809D-2CD4-4452-98A2-B7E458C7F1DD}" type="datetimeFigureOut">
              <a:rPr lang="nb-NO" smtClean="0"/>
              <a:pPr/>
              <a:t>15.09.2014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5B12-C59C-4A2D-AD50-1FC57BA78A4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82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66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Energieffektive Næringsbygg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496944" cy="1752600"/>
          </a:xfrm>
        </p:spPr>
        <p:txBody>
          <a:bodyPr/>
          <a:lstStyle/>
          <a:p>
            <a:endParaRPr lang="nb-NO" dirty="0" smtClean="0"/>
          </a:p>
          <a:p>
            <a:r>
              <a:rPr lang="nb-NO" sz="2800" dirty="0" smtClean="0">
                <a:solidFill>
                  <a:schemeClr val="tx1"/>
                </a:solidFill>
              </a:rPr>
              <a:t>Hvordan </a:t>
            </a:r>
            <a:r>
              <a:rPr lang="nb-NO" sz="2800" dirty="0">
                <a:solidFill>
                  <a:schemeClr val="tx1"/>
                </a:solidFill>
              </a:rPr>
              <a:t>redusere utgiftene og bygge grønn profil?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90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1178">
            <a:off x="1949798" y="1204523"/>
            <a:ext cx="228654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2" name="Gruppe 12"/>
          <p:cNvGrpSpPr>
            <a:grpSpLocks/>
          </p:cNvGrpSpPr>
          <p:nvPr/>
        </p:nvGrpSpPr>
        <p:grpSpPr bwMode="auto">
          <a:xfrm>
            <a:off x="1500188" y="1693863"/>
            <a:ext cx="5062537" cy="3768725"/>
            <a:chOff x="1500166" y="1693131"/>
            <a:chExt cx="5062580" cy="3769170"/>
          </a:xfrm>
        </p:grpSpPr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02453">
              <a:off x="4273483" y="1693131"/>
              <a:ext cx="2289263" cy="33575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48139" name="TekstSylinder 8"/>
            <p:cNvSpPr txBox="1">
              <a:spLocks noChangeArrowheads="1"/>
            </p:cNvSpPr>
            <p:nvPr/>
          </p:nvSpPr>
          <p:spPr bwMode="auto">
            <a:xfrm>
              <a:off x="1500166" y="5000636"/>
              <a:ext cx="50006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nb-NO">
                  <a:solidFill>
                    <a:srgbClr val="323232"/>
                  </a:solidFill>
                </a:rPr>
                <a:t>Energivurdering av kjelanlegg</a:t>
              </a:r>
            </a:p>
          </p:txBody>
        </p:sp>
      </p:grpSp>
      <p:grpSp>
        <p:nvGrpSpPr>
          <p:cNvPr id="3" name="Gruppe 13"/>
          <p:cNvGrpSpPr>
            <a:grpSpLocks/>
          </p:cNvGrpSpPr>
          <p:nvPr/>
        </p:nvGrpSpPr>
        <p:grpSpPr bwMode="auto">
          <a:xfrm>
            <a:off x="3000375" y="2286000"/>
            <a:ext cx="5757863" cy="3625850"/>
            <a:chOff x="3000364" y="2265449"/>
            <a:chExt cx="5758507" cy="3625480"/>
          </a:xfrm>
        </p:grpSpPr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480622">
              <a:off x="6432944" y="2265449"/>
              <a:ext cx="2325927" cy="35004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48137" name="TekstSylinder 9"/>
            <p:cNvSpPr txBox="1">
              <a:spLocks noChangeArrowheads="1"/>
            </p:cNvSpPr>
            <p:nvPr/>
          </p:nvSpPr>
          <p:spPr bwMode="auto">
            <a:xfrm>
              <a:off x="3000364" y="5429264"/>
              <a:ext cx="50006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nb-NO">
                  <a:solidFill>
                    <a:srgbClr val="323232"/>
                  </a:solidFill>
                </a:rPr>
                <a:t>Engangsvurdering av varmeanlegg</a:t>
              </a:r>
            </a:p>
          </p:txBody>
        </p:sp>
      </p:grpSp>
      <p:sp>
        <p:nvSpPr>
          <p:cNvPr id="48133" name="TekstSylinder 10"/>
          <p:cNvSpPr txBox="1">
            <a:spLocks noChangeArrowheads="1"/>
          </p:cNvSpPr>
          <p:nvPr/>
        </p:nvSpPr>
        <p:spPr bwMode="auto">
          <a:xfrm>
            <a:off x="0" y="4500563"/>
            <a:ext cx="500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>
                <a:solidFill>
                  <a:srgbClr val="323232"/>
                </a:solidFill>
              </a:rPr>
              <a:t>Energivurdering av klimaanlegg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Energivurdering av tekniske anlegg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179512" y="1484784"/>
            <a:ext cx="5976664" cy="4445124"/>
            <a:chOff x="179512" y="1412776"/>
            <a:chExt cx="6132176" cy="45171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412776"/>
              <a:ext cx="6123973" cy="4517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ktangel 5"/>
            <p:cNvSpPr/>
            <p:nvPr/>
          </p:nvSpPr>
          <p:spPr>
            <a:xfrm>
              <a:off x="4632512" y="1556792"/>
              <a:ext cx="166768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/>
            <p:cNvSpPr/>
            <p:nvPr/>
          </p:nvSpPr>
          <p:spPr>
            <a:xfrm>
              <a:off x="4644008" y="5039680"/>
              <a:ext cx="1667680" cy="2425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TekstSylinder 7"/>
          <p:cNvSpPr txBox="1"/>
          <p:nvPr/>
        </p:nvSpPr>
        <p:spPr>
          <a:xfrm>
            <a:off x="6254688" y="2708920"/>
            <a:ext cx="2771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b="1" dirty="0" smtClean="0"/>
              <a:t>Energi utgjør:</a:t>
            </a:r>
          </a:p>
          <a:p>
            <a:pPr>
              <a:buFont typeface="Arial" pitchFamily="34" charset="0"/>
              <a:buChar char="•"/>
            </a:pPr>
            <a:r>
              <a:rPr lang="nb-NO" sz="1600" dirty="0" smtClean="0"/>
              <a:t>  50-60 % av </a:t>
            </a:r>
            <a:r>
              <a:rPr lang="nb-NO" sz="1600" dirty="0" err="1" smtClean="0"/>
              <a:t>felleskostn</a:t>
            </a:r>
            <a:r>
              <a:rPr lang="nb-NO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nb-NO" sz="1600" dirty="0" smtClean="0"/>
              <a:t>  23-32 % av </a:t>
            </a:r>
            <a:r>
              <a:rPr lang="nb-NO" sz="1600" dirty="0" err="1" smtClean="0"/>
              <a:t>leietakerkostn</a:t>
            </a:r>
            <a:r>
              <a:rPr lang="nb-NO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nb-NO" sz="1600" dirty="0" smtClean="0"/>
              <a:t>  40-50 % av totale </a:t>
            </a:r>
            <a:r>
              <a:rPr lang="nb-NO" sz="1600" dirty="0" err="1" smtClean="0"/>
              <a:t>driftskostn</a:t>
            </a:r>
            <a:r>
              <a:rPr lang="nb-NO" sz="1600" dirty="0" smtClean="0"/>
              <a:t>.</a:t>
            </a:r>
            <a:endParaRPr lang="nb-NO" sz="1600" dirty="0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Energi utgjør en stor utgiftspost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Hva påvirker energibruk i bygg?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907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nb-NO" sz="4000" dirty="0" smtClean="0"/>
              <a:t>Hva påvirker energibruken i et bygg? </a:t>
            </a:r>
            <a:endParaRPr lang="nb-NO" sz="4000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3998913" cy="4519612"/>
          </a:xfrm>
          <a:noFill/>
        </p:spPr>
        <p:txBody>
          <a:bodyPr>
            <a:normAutofit lnSpcReduction="10000"/>
          </a:bodyPr>
          <a:lstStyle/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Geografisk beliggenhet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Orientering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Geometri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Skjerming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Farge på fasaden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Interne laster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Isolasjon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Termisk masse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Vindustype/areal</a:t>
            </a:r>
          </a:p>
          <a:p>
            <a:pPr marL="266700" indent="-266700"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sz="2400" dirty="0" smtClean="0"/>
              <a:t>Solavskjerming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nb-NO" sz="2000" dirty="0" smtClean="0"/>
          </a:p>
          <a:p>
            <a:pPr eaLnBrk="1" hangingPunct="1">
              <a:lnSpc>
                <a:spcPct val="90000"/>
              </a:lnSpc>
            </a:pPr>
            <a:endParaRPr lang="nb-NO" sz="2400" dirty="0" smtClean="0"/>
          </a:p>
          <a:p>
            <a:pPr eaLnBrk="1" hangingPunct="1">
              <a:lnSpc>
                <a:spcPct val="90000"/>
              </a:lnSpc>
            </a:pPr>
            <a:endParaRPr lang="nb-NO" sz="2400" dirty="0" smtClean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</p:txBody>
      </p:sp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879475" y="352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53252" name="Text Box 9"/>
          <p:cNvSpPr txBox="1">
            <a:spLocks noChangeArrowheads="1"/>
          </p:cNvSpPr>
          <p:nvPr/>
        </p:nvSpPr>
        <p:spPr bwMode="auto">
          <a:xfrm>
            <a:off x="611188" y="2989263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/>
              <a:t/>
            </a:r>
            <a:br>
              <a:rPr lang="nb-NO" sz="2400"/>
            </a:br>
            <a:endParaRPr lang="nb-NO" sz="2400"/>
          </a:p>
        </p:txBody>
      </p:sp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539552" y="1268760"/>
            <a:ext cx="64087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nb-NO" sz="200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788024" y="1556792"/>
            <a:ext cx="3929062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nb-NO" sz="2400" dirty="0"/>
              <a:t>Type ventilasjons-, oppvarmings- og kjølesystem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nb-NO" sz="2400" dirty="0"/>
              <a:t>Virkningsgrader, varme-/kjølefaktorer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nb-NO" sz="2400" dirty="0"/>
              <a:t>Ønsket innetemperatur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nb-NO" sz="2400" dirty="0"/>
              <a:t>Luftmengder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nb-NO" sz="2400" dirty="0"/>
              <a:t>Driftstider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nb-NO" sz="2400" dirty="0"/>
              <a:t>Soneinndelinger og sonestørrelser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nb-NO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nb-NO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nb-NO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Hva bruker vi energi på i bygg?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95536" y="5949280"/>
            <a:ext cx="4500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1200" dirty="0"/>
              <a:t>Kilde: </a:t>
            </a:r>
            <a:r>
              <a:rPr lang="nb-NO" sz="1200" dirty="0" err="1"/>
              <a:t>Enova</a:t>
            </a:r>
            <a:r>
              <a:rPr lang="nb-NO" sz="1200" dirty="0"/>
              <a:t>; ”Bygningsnettverket 2006”</a:t>
            </a:r>
          </a:p>
        </p:txBody>
      </p:sp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557071" cy="4360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200" dirty="0" smtClean="0">
                <a:cs typeface="Arial" pitchFamily="34" charset="0"/>
              </a:rPr>
              <a:t>Viktig å velge riktig KPI som kWh/m2 og kWh/bruker</a:t>
            </a:r>
            <a:endParaRPr lang="nb-N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Hva bruker vi energi på i et bygg?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9079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nb-NO" dirty="0" smtClean="0"/>
              <a:t>Hva bruker vi energi på i bygg?</a:t>
            </a:r>
            <a:endParaRPr lang="nb-NO" dirty="0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879475" y="352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539750" y="1341438"/>
            <a:ext cx="64087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nb-NO" sz="2000"/>
          </a:p>
        </p:txBody>
      </p:sp>
      <p:pic>
        <p:nvPicPr>
          <p:cNvPr id="542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714500"/>
            <a:ext cx="8867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nb-NO" dirty="0" smtClean="0"/>
              <a:t>Hva bruker vi energi på i bygg?</a:t>
            </a:r>
            <a:endParaRPr lang="nb-NO" dirty="0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879475" y="352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b-NO"/>
          </a:p>
        </p:txBody>
      </p: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539750" y="1341438"/>
            <a:ext cx="64087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nb-NO" sz="20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75" y="1628800"/>
            <a:ext cx="9010650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 smtClean="0"/>
              <a:t>Hvor mye energi bruker vi i ulike type bygg?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48907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nb-NO" sz="3200" dirty="0" smtClean="0">
                <a:solidFill>
                  <a:schemeClr val="bg1"/>
                </a:solidFill>
                <a:latin typeface="+mj-lt"/>
              </a:rPr>
              <a:t>Energibruk (kWh/m2) for ulike bygningskategorier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799"/>
            <a:ext cx="7200800" cy="45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755576" y="5805264"/>
            <a:ext cx="4500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1200" dirty="0"/>
              <a:t>Kilde: </a:t>
            </a:r>
            <a:r>
              <a:rPr lang="nb-NO" sz="1200" dirty="0" err="1"/>
              <a:t>Enova</a:t>
            </a:r>
            <a:r>
              <a:rPr lang="nb-NO" sz="1200" dirty="0"/>
              <a:t>; Bygningsnettverket 2004-2007 snitt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3000"/>
              </a:spcBef>
            </a:pPr>
            <a:r>
              <a:rPr lang="nb-NO" dirty="0" smtClean="0"/>
              <a:t>Hvorfor er energibruk viktig?</a:t>
            </a:r>
          </a:p>
          <a:p>
            <a:pPr marL="514350" indent="-514350">
              <a:spcBef>
                <a:spcPts val="3000"/>
              </a:spcBef>
            </a:pPr>
            <a:r>
              <a:rPr lang="nb-NO" dirty="0" smtClean="0"/>
              <a:t>Hva påvirker energibruk i et bygg?</a:t>
            </a:r>
          </a:p>
          <a:p>
            <a:pPr marL="514350" indent="-514350">
              <a:spcBef>
                <a:spcPts val="3000"/>
              </a:spcBef>
            </a:pPr>
            <a:r>
              <a:rPr lang="nb-NO" dirty="0" smtClean="0"/>
              <a:t>Hva bruker vi energi på i et bygg?</a:t>
            </a:r>
          </a:p>
          <a:p>
            <a:pPr marL="514350" indent="-514350">
              <a:spcBef>
                <a:spcPts val="3000"/>
              </a:spcBef>
            </a:pPr>
            <a:r>
              <a:rPr lang="nb-NO" dirty="0" smtClean="0"/>
              <a:t>Hvor mye energi bruker vi i ulike type bygg?</a:t>
            </a:r>
          </a:p>
          <a:p>
            <a:pPr marL="514350" indent="-514350">
              <a:spcBef>
                <a:spcPts val="3000"/>
              </a:spcBef>
            </a:pPr>
            <a:r>
              <a:rPr lang="nb-NO" dirty="0" smtClean="0"/>
              <a:t>Hvordan kan vi redusere energibruken?</a:t>
            </a:r>
          </a:p>
          <a:p>
            <a:pPr marL="514350" indent="-514350">
              <a:spcBef>
                <a:spcPts val="3000"/>
              </a:spcBef>
            </a:pPr>
            <a:r>
              <a:rPr lang="nb-NO" dirty="0" smtClean="0"/>
              <a:t>Videre prosess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05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Text Box 4"/>
          <p:cNvSpPr txBox="1">
            <a:spLocks noChangeArrowheads="1"/>
          </p:cNvSpPr>
          <p:nvPr/>
        </p:nvSpPr>
        <p:spPr bwMode="auto">
          <a:xfrm>
            <a:off x="285750" y="5929313"/>
            <a:ext cx="4500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1200"/>
              <a:t>Kilde: Schneider</a:t>
            </a:r>
          </a:p>
        </p:txBody>
      </p:sp>
      <p:pic>
        <p:nvPicPr>
          <p:cNvPr id="634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76962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  <a:cs typeface="Arial" pitchFamily="34" charset="0"/>
              </a:rPr>
              <a:t>Energioppfølging (EOS) - I</a:t>
            </a:r>
            <a:endParaRPr lang="nb-NO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nb-NO" sz="3600" dirty="0" smtClean="0">
                <a:solidFill>
                  <a:schemeClr val="bg1"/>
                </a:solidFill>
              </a:rPr>
              <a:t>Energibruk (kWh/m2) for ulike bygningskategorier</a:t>
            </a: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285750" y="5929313"/>
            <a:ext cx="4500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1200"/>
              <a:t>Kilde: Enova; ”Energioppfølgning i næringsbygg”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706710" cy="4249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Rett linje 9"/>
          <p:cNvCxnSpPr>
            <a:cxnSpLocks noChangeShapeType="1"/>
          </p:cNvCxnSpPr>
          <p:nvPr/>
        </p:nvCxnSpPr>
        <p:spPr bwMode="auto">
          <a:xfrm>
            <a:off x="1691680" y="4725144"/>
            <a:ext cx="5976664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Rett linje 10"/>
          <p:cNvCxnSpPr>
            <a:cxnSpLocks noChangeShapeType="1"/>
          </p:cNvCxnSpPr>
          <p:nvPr/>
        </p:nvCxnSpPr>
        <p:spPr bwMode="auto">
          <a:xfrm>
            <a:off x="1691680" y="4365104"/>
            <a:ext cx="5976664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Rett linje 11"/>
          <p:cNvCxnSpPr>
            <a:cxnSpLocks noChangeShapeType="1"/>
          </p:cNvCxnSpPr>
          <p:nvPr/>
        </p:nvCxnSpPr>
        <p:spPr bwMode="auto">
          <a:xfrm>
            <a:off x="1619672" y="3212976"/>
            <a:ext cx="604867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cs typeface="Arial" pitchFamily="34" charset="0"/>
              </a:rPr>
              <a:t>Energioppfølging (EOS) - II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Energioppfølging (EOS) - II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428750"/>
            <a:ext cx="7500938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285750" y="5857875"/>
            <a:ext cx="4500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1200"/>
              <a:t>Kilde: Enova; ”Energioppfølgning i næringsbygg”</a:t>
            </a:r>
          </a:p>
        </p:txBody>
      </p:sp>
      <p:sp>
        <p:nvSpPr>
          <p:cNvPr id="16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cs typeface="Arial" pitchFamily="34" charset="0"/>
              </a:rPr>
              <a:t>Energioppfølging (EOS) - III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 smtClean="0"/>
              <a:t>Hvordan kan vi redusere energibruken?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48907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467544" y="1628800"/>
            <a:ext cx="8496944" cy="44012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nb-NO" sz="2800" dirty="0" smtClean="0"/>
              <a:t>Det er primært fire ting vi gjør når vi energieffektiviserer: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Vurderer tiltak i bygningskroppen (skifte vinduer, etterisolere og tette)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Investerer i energieffektive tekniske anlegg 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Optimaliserer, innregulerer og styrer energiforbruket slik at du kun bruker energi der du er når du er der og i den mengden du trenger energi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Fokuserer på Energiledelse, slik at en statig blir bedre og opprettholder gevinstene over tid</a:t>
            </a:r>
            <a:endParaRPr lang="nb-NO" sz="24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dirty="0" smtClean="0"/>
              <a:t>Hva gjør vi når vi energieffektiviserer?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011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467544" y="1484784"/>
            <a:ext cx="8496944" cy="472437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nb-NO" sz="2800" dirty="0" smtClean="0"/>
              <a:t>Dette er noe av det vi vil se på i ditt bygg: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Belysningen 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Mulighet for styring av lys, varme og ventilasjon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Det elektriske anleggets kvalitet og sikkerhet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Muligheter for varmegjenvinning i ventilasjon (oppgradering)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Installasjon av varmepumper og solfangere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Innregulering av vannbårne anlegg (kjøling og varme)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Innregulering og mengderegulert ventilasjon</a:t>
            </a:r>
            <a:endParaRPr lang="nb-NO" sz="24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dirty="0" smtClean="0"/>
              <a:t>Energieffektive tekniske anlegg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011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Hvordan energieffektiviserer vi belysningen din?</a:t>
            </a:r>
            <a:endParaRPr lang="nb-NO" sz="3600" dirty="0"/>
          </a:p>
        </p:txBody>
      </p:sp>
      <p:sp>
        <p:nvSpPr>
          <p:cNvPr id="4" name="Plassholder for innhold 1"/>
          <p:cNvSpPr>
            <a:spLocks noGrp="1"/>
          </p:cNvSpPr>
          <p:nvPr>
            <p:ph sz="half" idx="4294967295"/>
          </p:nvPr>
        </p:nvSpPr>
        <p:spPr>
          <a:xfrm>
            <a:off x="323528" y="980728"/>
            <a:ext cx="6034422" cy="5286411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SzPct val="100000"/>
              <a:buNone/>
            </a:pPr>
            <a:endParaRPr lang="nb-NO" sz="800" dirty="0" smtClean="0"/>
          </a:p>
          <a:p>
            <a:pPr marL="355600" lvl="1" indent="-355600">
              <a:spcBef>
                <a:spcPts val="3000"/>
              </a:spcBef>
              <a:spcAft>
                <a:spcPts val="600"/>
              </a:spcAft>
              <a:buSzTx/>
              <a:buFontTx/>
              <a:buAutoNum type="arabicPeriod"/>
              <a:defRPr/>
            </a:pPr>
            <a:r>
              <a:rPr lang="nb-NO" sz="2400" dirty="0"/>
              <a:t>Velg energieffektiv lyskilde</a:t>
            </a:r>
          </a:p>
          <a:p>
            <a:pPr marL="355600" lvl="1" indent="-355600">
              <a:spcBef>
                <a:spcPts val="3000"/>
              </a:spcBef>
              <a:spcAft>
                <a:spcPts val="600"/>
              </a:spcAft>
              <a:buSzTx/>
              <a:buFontTx/>
              <a:buAutoNum type="arabicPeriod"/>
              <a:defRPr/>
            </a:pPr>
            <a:r>
              <a:rPr lang="nb-NO" sz="2400" dirty="0"/>
              <a:t>Optimaliser plassering og dimensjonering</a:t>
            </a:r>
          </a:p>
          <a:p>
            <a:pPr marL="355600" lvl="1" indent="-355600">
              <a:spcBef>
                <a:spcPts val="3000"/>
              </a:spcBef>
              <a:spcAft>
                <a:spcPts val="600"/>
              </a:spcAft>
              <a:buSzTx/>
              <a:buFontTx/>
              <a:buAutoNum type="arabicPeriod"/>
              <a:defRPr/>
            </a:pPr>
            <a:r>
              <a:rPr lang="nb-NO" sz="2400" dirty="0"/>
              <a:t>Bytte ut gamle armaturer med mer ny energieffektiv teknologi</a:t>
            </a:r>
          </a:p>
          <a:p>
            <a:pPr marL="355600" lvl="1" indent="-355600">
              <a:spcBef>
                <a:spcPts val="3000"/>
              </a:spcBef>
              <a:spcAft>
                <a:spcPts val="600"/>
              </a:spcAft>
              <a:buSzTx/>
              <a:buFontTx/>
              <a:buAutoNum type="arabicPeriod"/>
              <a:defRPr/>
            </a:pPr>
            <a:r>
              <a:rPr lang="nb-NO" sz="2400" dirty="0"/>
              <a:t>Styr lysbruken på tilstedeværelse og dagslys</a:t>
            </a:r>
          </a:p>
          <a:p>
            <a:pPr marL="800100" lvl="1" indent="-342900">
              <a:buFont typeface="+mj-lt"/>
              <a:buAutoNum type="arabicPeriod"/>
            </a:pPr>
            <a:endParaRPr lang="nb-NO" dirty="0"/>
          </a:p>
          <a:p>
            <a:pPr marL="800100" lvl="1" indent="-342900">
              <a:buNone/>
            </a:pPr>
            <a:endParaRPr lang="nb-NO" dirty="0"/>
          </a:p>
          <a:p>
            <a:pPr marL="800100" lvl="1" indent="-342900">
              <a:buFont typeface="+mj-lt"/>
              <a:buAutoNum type="arabicPeriod"/>
            </a:pP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772816"/>
            <a:ext cx="1986761" cy="3705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11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nb-NO" sz="4400" dirty="0" smtClean="0">
                <a:solidFill>
                  <a:schemeClr val="bg1"/>
                </a:solidFill>
              </a:rPr>
              <a:t>Energieffektive lyskilder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97842"/>
            <a:ext cx="1694309" cy="100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284" y="1504682"/>
            <a:ext cx="829596" cy="108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t="85786" r="6845"/>
          <a:stretch>
            <a:fillRect/>
          </a:stretch>
        </p:blipFill>
        <p:spPr bwMode="auto">
          <a:xfrm>
            <a:off x="2126241" y="2522347"/>
            <a:ext cx="1725034" cy="3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940" y="1593230"/>
            <a:ext cx="1022730" cy="127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 t="80928" r="191"/>
          <a:stretch>
            <a:fillRect/>
          </a:stretch>
        </p:blipFill>
        <p:spPr bwMode="auto">
          <a:xfrm>
            <a:off x="4443281" y="2816497"/>
            <a:ext cx="1874274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164" y="3235039"/>
            <a:ext cx="1667973" cy="195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3614" y="3255186"/>
            <a:ext cx="1641636" cy="219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98044" y="4450193"/>
            <a:ext cx="4545956" cy="99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34518" y="5732384"/>
            <a:ext cx="6509482" cy="8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6325" y="1775801"/>
            <a:ext cx="1553848" cy="17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nb-NO" sz="3600" dirty="0" smtClean="0">
                <a:solidFill>
                  <a:schemeClr val="bg1"/>
                </a:solidFill>
              </a:rPr>
              <a:t>Optimal plassering og dimensjonering av lys </a:t>
            </a: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4357718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488"/>
            <a:ext cx="4389773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5877272"/>
            <a:ext cx="4500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1200" dirty="0"/>
              <a:t>Kilde: </a:t>
            </a:r>
            <a:r>
              <a:rPr lang="nb-NO" sz="1200" dirty="0" err="1"/>
              <a:t>Enova</a:t>
            </a:r>
            <a:r>
              <a:rPr lang="nb-NO" sz="1200" dirty="0"/>
              <a:t>; ”Energieffektiv belysning i yrkesbygg”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400" dirty="0" smtClean="0">
                <a:solidFill>
                  <a:schemeClr val="bg1"/>
                </a:solidFill>
              </a:rPr>
              <a:t>Utskiftning av gammelt armatur</a:t>
            </a:r>
            <a:endParaRPr lang="nb-NO" sz="44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848872" cy="42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Hvorfor er energibruk viktig?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90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nb-NO" sz="4000" dirty="0" smtClean="0">
                <a:solidFill>
                  <a:schemeClr val="bg1"/>
                </a:solidFill>
                <a:latin typeface="+mj-lt"/>
              </a:rPr>
              <a:t>Armaturbytte - Cellekontor eksempel</a:t>
            </a:r>
            <a:endParaRPr lang="nb-NO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0" y="1357313"/>
            <a:ext cx="9144000" cy="5286375"/>
          </a:xfrm>
        </p:spPr>
        <p:txBody>
          <a:bodyPr/>
          <a:lstStyle/>
          <a:p>
            <a:pPr marL="250825" indent="-250825">
              <a:spcBef>
                <a:spcPts val="1200"/>
              </a:spcBef>
              <a:defRPr/>
            </a:pPr>
            <a:r>
              <a:rPr b="1">
                <a:latin typeface="Arial" charset="0"/>
                <a:cs typeface="Arial" charset="0"/>
              </a:rPr>
              <a:t>Cellekontor - eksisterende anlegg:</a:t>
            </a:r>
            <a:br>
              <a:rPr b="1">
                <a:latin typeface="Arial" charset="0"/>
                <a:cs typeface="Arial" charset="0"/>
              </a:rPr>
            </a:br>
            <a:r>
              <a:rPr>
                <a:latin typeface="Arial" charset="0"/>
                <a:cs typeface="Arial" charset="0"/>
              </a:rPr>
              <a:t>2 stk T8 armaturer med 3 X 36 Watt rør</a:t>
            </a:r>
          </a:p>
          <a:p>
            <a:pPr marL="250825" indent="-250825">
              <a:spcBef>
                <a:spcPts val="1200"/>
              </a:spcBef>
              <a:defRPr/>
            </a:pPr>
            <a:r>
              <a:rPr b="1">
                <a:latin typeface="Arial" charset="0"/>
                <a:cs typeface="Arial" charset="0"/>
              </a:rPr>
              <a:t>Cellekontor- nytt anlegg:</a:t>
            </a:r>
            <a:br>
              <a:rPr b="1">
                <a:latin typeface="Arial" charset="0"/>
                <a:cs typeface="Arial" charset="0"/>
              </a:rPr>
            </a:br>
            <a:r>
              <a:rPr>
                <a:latin typeface="Arial" charset="0"/>
                <a:cs typeface="Arial" charset="0"/>
              </a:rPr>
              <a:t>Med optimal plassering av armaturet, reduseres behovet til 1 stk T5 armatur med 2 X 35 W rør</a:t>
            </a:r>
          </a:p>
          <a:p>
            <a:pPr marL="250825" indent="-250825">
              <a:spcBef>
                <a:spcPts val="1200"/>
              </a:spcBef>
              <a:defRPr/>
            </a:pPr>
            <a:r>
              <a:rPr b="1">
                <a:latin typeface="Arial" charset="0"/>
                <a:cs typeface="Arial" charset="0"/>
              </a:rPr>
              <a:t>Energiforbruk eksisterende anlegg:</a:t>
            </a:r>
            <a:br>
              <a:rPr b="1">
                <a:latin typeface="Arial" charset="0"/>
                <a:cs typeface="Arial" charset="0"/>
              </a:rPr>
            </a:br>
            <a:r>
              <a:rPr>
                <a:latin typeface="Arial" charset="0"/>
                <a:cs typeface="Arial" charset="0"/>
              </a:rPr>
              <a:t>Effekt: 2 X 3 X 36 W = 216 W</a:t>
            </a:r>
            <a:br>
              <a:rPr>
                <a:latin typeface="Arial" charset="0"/>
                <a:cs typeface="Arial" charset="0"/>
              </a:rPr>
            </a:br>
            <a:r>
              <a:rPr>
                <a:latin typeface="Arial" charset="0"/>
                <a:cs typeface="Arial" charset="0"/>
              </a:rPr>
              <a:t>Effekt tap: 25% av 216 W = 54 W</a:t>
            </a:r>
            <a:br>
              <a:rPr>
                <a:latin typeface="Arial" charset="0"/>
                <a:cs typeface="Arial" charset="0"/>
              </a:rPr>
            </a:br>
            <a:r>
              <a:rPr u="sng">
                <a:latin typeface="Arial" charset="0"/>
                <a:cs typeface="Arial" charset="0"/>
              </a:rPr>
              <a:t>Totalt effekt forbruk = 270 W</a:t>
            </a:r>
          </a:p>
          <a:p>
            <a:pPr marL="250825" indent="-250825">
              <a:spcBef>
                <a:spcPts val="1200"/>
              </a:spcBef>
              <a:defRPr/>
            </a:pPr>
            <a:r>
              <a:rPr b="1">
                <a:latin typeface="Arial" charset="0"/>
                <a:cs typeface="Arial" charset="0"/>
              </a:rPr>
              <a:t>Nytt anlegg:</a:t>
            </a:r>
            <a:br>
              <a:rPr b="1">
                <a:latin typeface="Arial" charset="0"/>
                <a:cs typeface="Arial" charset="0"/>
              </a:rPr>
            </a:br>
            <a:r>
              <a:rPr>
                <a:latin typeface="Arial" charset="0"/>
                <a:cs typeface="Arial" charset="0"/>
              </a:rPr>
              <a:t>Effekt: 1 X 2 X 35 W = 70 W</a:t>
            </a:r>
            <a:br>
              <a:rPr>
                <a:latin typeface="Arial" charset="0"/>
                <a:cs typeface="Arial" charset="0"/>
              </a:rPr>
            </a:br>
            <a:r>
              <a:rPr>
                <a:latin typeface="Arial" charset="0"/>
                <a:cs typeface="Arial" charset="0"/>
              </a:rPr>
              <a:t>Effekt tap: 6% av 70 W = 4 W</a:t>
            </a:r>
            <a:br>
              <a:rPr>
                <a:latin typeface="Arial" charset="0"/>
                <a:cs typeface="Arial" charset="0"/>
              </a:rPr>
            </a:br>
            <a:r>
              <a:rPr u="sng">
                <a:latin typeface="Arial" charset="0"/>
                <a:cs typeface="Arial" charset="0"/>
              </a:rPr>
              <a:t>Totalt effekt forbruk = 74 W</a:t>
            </a:r>
          </a:p>
          <a:p>
            <a:pPr marL="800100" lvl="1" indent="-342900">
              <a:buFontTx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  <a:p>
            <a:pPr marL="800100" lvl="1" indent="-342900">
              <a:buFontTx/>
              <a:buAutoNum type="arabicPeriod"/>
              <a:defRPr/>
            </a:pPr>
            <a:endParaRPr>
              <a:latin typeface="Arial" charset="0"/>
              <a:cs typeface="Arial" charset="0"/>
            </a:endParaRPr>
          </a:p>
        </p:txBody>
      </p:sp>
      <p:sp>
        <p:nvSpPr>
          <p:cNvPr id="121861" name="Venstrebuet pil 5"/>
          <p:cNvSpPr>
            <a:spLocks noChangeArrowheads="1"/>
          </p:cNvSpPr>
          <p:nvPr/>
        </p:nvSpPr>
        <p:spPr bwMode="auto">
          <a:xfrm>
            <a:off x="5214938" y="4143375"/>
            <a:ext cx="714375" cy="178593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ea typeface="ヒラギノ角ゴ Pro W3"/>
              <a:cs typeface="ヒラギノ角ゴ Pro W3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929313" y="4786313"/>
            <a:ext cx="2571750" cy="381000"/>
          </a:xfrm>
          <a:prstGeom prst="rect">
            <a:avLst/>
          </a:prstGeom>
        </p:spPr>
        <p:txBody>
          <a:bodyPr lIns="468000" tIns="36000" bIns="36000">
            <a:spAutoFit/>
          </a:bodyPr>
          <a:lstStyle/>
          <a:p>
            <a:pPr marL="107950" indent="-342900">
              <a:spcBef>
                <a:spcPts val="1200"/>
              </a:spcBef>
              <a:buSzPct val="120000"/>
              <a:defRPr/>
            </a:pPr>
            <a:r>
              <a:rPr lang="nb-NO" sz="2000" b="1" kern="0" dirty="0">
                <a:cs typeface="Arial" pitchFamily="34" charset="0"/>
              </a:rPr>
              <a:t>73% besparelse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400" dirty="0" smtClean="0">
                <a:solidFill>
                  <a:schemeClr val="bg1"/>
                </a:solidFill>
                <a:latin typeface="+mj-lt"/>
              </a:rPr>
              <a:t>Lysstyring</a:t>
            </a:r>
            <a:endParaRPr lang="nb-NO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0" y="1500174"/>
            <a:ext cx="9144000" cy="5143535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nb-NO" sz="2400" dirty="0" smtClean="0"/>
              <a:t>Individuell styring – for eksempel dimmer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nb-NO" sz="2400" dirty="0" smtClean="0"/>
              <a:t>Tilstedeværelsessensor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nb-NO" sz="2400" dirty="0" smtClean="0"/>
              <a:t>Bevegelsessensor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nb-NO" sz="2400" dirty="0" smtClean="0"/>
              <a:t>Tidsstyring + overtidsbryter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nb-NO" sz="2400" dirty="0" smtClean="0"/>
              <a:t>Dagslysregulering</a:t>
            </a:r>
            <a:endParaRPr lang="nb-NO" sz="2400" dirty="0"/>
          </a:p>
          <a:p>
            <a:pPr>
              <a:spcBef>
                <a:spcPts val="2400"/>
              </a:spcBef>
              <a:spcAft>
                <a:spcPts val="1200"/>
              </a:spcAft>
            </a:pPr>
            <a:endParaRPr lang="nb-NO" sz="2400" dirty="0" smtClean="0"/>
          </a:p>
        </p:txBody>
      </p:sp>
      <p:grpSp>
        <p:nvGrpSpPr>
          <p:cNvPr id="5" name="Gruppe 14"/>
          <p:cNvGrpSpPr/>
          <p:nvPr/>
        </p:nvGrpSpPr>
        <p:grpSpPr>
          <a:xfrm>
            <a:off x="4786314" y="2857496"/>
            <a:ext cx="4214842" cy="3643338"/>
            <a:chOff x="1857356" y="3643314"/>
            <a:chExt cx="3714776" cy="285752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7356" y="3643314"/>
              <a:ext cx="3714776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kstSylinder 8"/>
            <p:cNvSpPr txBox="1"/>
            <p:nvPr/>
          </p:nvSpPr>
          <p:spPr>
            <a:xfrm>
              <a:off x="2746735" y="3702475"/>
              <a:ext cx="760786" cy="226591"/>
            </a:xfrm>
            <a:prstGeom prst="rect">
              <a:avLst/>
            </a:prstGeom>
          </p:spPr>
          <p:txBody>
            <a:bodyPr wrap="none" lIns="0" tIns="36000" bIns="36000" rtlCol="0">
              <a:spAutoFit/>
            </a:bodyPr>
            <a:lstStyle/>
            <a:p>
              <a:pPr marR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</a:pPr>
              <a:r>
                <a:rPr kumimoji="0" lang="nb-NO" sz="1000" b="0" i="0" u="none" strike="noStrike" kern="0" cap="none" spc="0" normalizeH="0" baseline="0" dirty="0" err="1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IR-mottaker</a:t>
              </a:r>
              <a:endParaRPr kumimoji="0" lang="nb-NO" sz="10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2746735" y="3845351"/>
              <a:ext cx="1026884" cy="226591"/>
            </a:xfrm>
            <a:prstGeom prst="rect">
              <a:avLst/>
            </a:prstGeom>
          </p:spPr>
          <p:txBody>
            <a:bodyPr wrap="none" lIns="0" tIns="36000" bIns="36000" rtlCol="0">
              <a:spAutoFit/>
            </a:bodyPr>
            <a:lstStyle/>
            <a:p>
              <a:pPr marR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</a:pPr>
              <a:r>
                <a:rPr kumimoji="0" lang="nb-NO" sz="1000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Lokal</a:t>
              </a:r>
              <a:r>
                <a:rPr kumimoji="0" lang="nb-NO" sz="10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styreenhet</a:t>
              </a:r>
              <a:endParaRPr kumimoji="0" lang="nb-NO" sz="10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2746735" y="3966961"/>
              <a:ext cx="1211229" cy="226591"/>
            </a:xfrm>
            <a:prstGeom prst="rect">
              <a:avLst/>
            </a:prstGeom>
          </p:spPr>
          <p:txBody>
            <a:bodyPr wrap="none" lIns="0" tIns="36000" bIns="36000" rtlCol="0">
              <a:spAutoFit/>
            </a:bodyPr>
            <a:lstStyle/>
            <a:p>
              <a:pPr marR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</a:pPr>
              <a:r>
                <a:rPr kumimoji="0" lang="nb-NO" sz="1000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Bevegelsesdetektor</a:t>
              </a:r>
            </a:p>
          </p:txBody>
        </p:sp>
        <p:sp>
          <p:nvSpPr>
            <p:cNvPr id="12" name="TekstSylinder 11"/>
            <p:cNvSpPr txBox="1"/>
            <p:nvPr/>
          </p:nvSpPr>
          <p:spPr>
            <a:xfrm>
              <a:off x="3983163" y="4017133"/>
              <a:ext cx="610103" cy="226591"/>
            </a:xfrm>
            <a:prstGeom prst="rect">
              <a:avLst/>
            </a:prstGeom>
          </p:spPr>
          <p:txBody>
            <a:bodyPr wrap="none" lIns="0" tIns="36000" bIns="36000" rtlCol="0">
              <a:spAutoFit/>
            </a:bodyPr>
            <a:lstStyle/>
            <a:p>
              <a:pPr marR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</a:pPr>
              <a:r>
                <a:rPr kumimoji="0" lang="nb-NO" sz="1000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Fotocelle</a:t>
              </a: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3979629" y="3834718"/>
              <a:ext cx="796052" cy="226591"/>
            </a:xfrm>
            <a:prstGeom prst="rect">
              <a:avLst/>
            </a:prstGeom>
          </p:spPr>
          <p:txBody>
            <a:bodyPr wrap="none" lIns="0" tIns="36000" bIns="36000" rtlCol="0">
              <a:spAutoFit/>
            </a:bodyPr>
            <a:lstStyle/>
            <a:p>
              <a:pPr marR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</a:pPr>
              <a:r>
                <a:rPr kumimoji="0" lang="nb-NO" sz="1000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Fjernkontroll</a:t>
              </a:r>
            </a:p>
          </p:txBody>
        </p:sp>
        <p:sp>
          <p:nvSpPr>
            <p:cNvPr id="14" name="TekstSylinder 13"/>
            <p:cNvSpPr txBox="1"/>
            <p:nvPr/>
          </p:nvSpPr>
          <p:spPr>
            <a:xfrm>
              <a:off x="3968597" y="3685846"/>
              <a:ext cx="1408399" cy="226591"/>
            </a:xfrm>
            <a:prstGeom prst="rect">
              <a:avLst/>
            </a:prstGeom>
          </p:spPr>
          <p:txBody>
            <a:bodyPr wrap="none" lIns="0" tIns="36000" bIns="36000" rtlCol="0">
              <a:spAutoFit/>
            </a:bodyPr>
            <a:lstStyle/>
            <a:p>
              <a:pPr marR="0" indent="-34290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</a:pPr>
              <a:r>
                <a:rPr kumimoji="0" lang="nb-NO" sz="1000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Armaturer med HF-drift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5805264"/>
            <a:ext cx="4500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1200" dirty="0"/>
              <a:t>Kilde: </a:t>
            </a:r>
            <a:r>
              <a:rPr lang="nb-NO" sz="1200" dirty="0" smtClean="0"/>
              <a:t>Lyskultur</a:t>
            </a:r>
            <a:endParaRPr lang="nb-NO" sz="1200" dirty="0"/>
          </a:p>
        </p:txBody>
      </p:sp>
      <p:pic>
        <p:nvPicPr>
          <p:cNvPr id="1006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214282" y="1785926"/>
            <a:ext cx="8601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nb-NO" sz="4000" dirty="0" smtClean="0">
                <a:solidFill>
                  <a:schemeClr val="bg1"/>
                </a:solidFill>
                <a:latin typeface="+mj-lt"/>
              </a:rPr>
              <a:t>Effektiv belysning - oppsummert</a:t>
            </a:r>
            <a:endParaRPr lang="nb-NO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Videre prosess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9079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400" dirty="0" smtClean="0">
                <a:solidFill>
                  <a:schemeClr val="bg1"/>
                </a:solidFill>
                <a:latin typeface="+mj-lt"/>
              </a:rPr>
              <a:t>De mest typiske motargumentene</a:t>
            </a:r>
            <a:endParaRPr lang="nb-NO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08520" y="1556792"/>
            <a:ext cx="6357938" cy="4928046"/>
          </a:xfrm>
        </p:spPr>
        <p:txBody>
          <a:bodyPr>
            <a:noAutofit/>
          </a:bodyPr>
          <a:lstStyle/>
          <a:p>
            <a:pPr lvl="1" eaLnBrk="1" hangingPunct="1">
              <a:spcBef>
                <a:spcPts val="1800"/>
              </a:spcBef>
              <a:buFontTx/>
              <a:buChar char="•"/>
              <a:tabLst>
                <a:tab pos="266700" algn="l"/>
              </a:tabLst>
              <a:defRPr/>
            </a:pPr>
            <a:r>
              <a:rPr lang="nb-NO" sz="2000" dirty="0" smtClean="0"/>
              <a:t>”Jeg har mye heller lyst å være sjef over et budsjett på 10 millioner enn 5 millioner”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  <a:tabLst>
                <a:tab pos="266700" algn="l"/>
              </a:tabLst>
              <a:defRPr/>
            </a:pPr>
            <a:r>
              <a:rPr lang="nb-NO" sz="2000" dirty="0" smtClean="0"/>
              <a:t>”Kapitalen vår kan brukes bedre andre steder” 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  <a:defRPr/>
            </a:pPr>
            <a:r>
              <a:rPr lang="nb-NO" sz="2000" dirty="0" smtClean="0"/>
              <a:t>”Jeg fordeler jo bare kostnadene videre til leietakerne”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  <a:defRPr/>
            </a:pPr>
            <a:r>
              <a:rPr lang="nb-NO" sz="2000" dirty="0" smtClean="0"/>
              <a:t>”Investeringer og drift går på ulike budsjett”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  <a:defRPr/>
            </a:pPr>
            <a:r>
              <a:rPr lang="nb-NO" sz="2000" dirty="0" smtClean="0"/>
              <a:t>”Hjelper jo ikke at jeg sparer energi når naboen sløser. Energikostnadene fordeles jo likt per kvadrat”</a:t>
            </a:r>
          </a:p>
          <a:p>
            <a:pPr lvl="1" eaLnBrk="1" hangingPunct="1">
              <a:spcBef>
                <a:spcPts val="1800"/>
              </a:spcBef>
              <a:buFontTx/>
              <a:buChar char="•"/>
              <a:defRPr/>
            </a:pPr>
            <a:r>
              <a:rPr lang="nb-NO" sz="2000" dirty="0" smtClean="0"/>
              <a:t>”Dette virker ganske risikofylt, nullalternativet er nok tryggest”</a:t>
            </a:r>
          </a:p>
          <a:p>
            <a:pPr marL="457200" indent="-457200">
              <a:spcBef>
                <a:spcPts val="1800"/>
              </a:spcBef>
              <a:buSzPct val="90000"/>
              <a:tabLst>
                <a:tab pos="266700" algn="l"/>
              </a:tabLst>
              <a:defRPr/>
            </a:pPr>
            <a:endParaRPr lang="nb-NO" sz="2400" dirty="0" smtClean="0">
              <a:cs typeface="Arial" pitchFamily="34" charset="0"/>
            </a:endParaRPr>
          </a:p>
          <a:p>
            <a:pPr marL="0" indent="0">
              <a:buSzPct val="90000"/>
              <a:tabLst>
                <a:tab pos="266700" algn="l"/>
              </a:tabLst>
              <a:defRPr/>
            </a:pPr>
            <a:endParaRPr lang="nb-NO" dirty="0" smtClean="0">
              <a:latin typeface="Calibri" pitchFamily="34" charset="0"/>
            </a:endParaRPr>
          </a:p>
          <a:p>
            <a:pPr marL="0" indent="0">
              <a:buSzPct val="90000"/>
              <a:tabLst>
                <a:tab pos="266700" algn="l"/>
              </a:tabLst>
              <a:defRPr/>
            </a:pPr>
            <a:endParaRPr lang="nb-NO" dirty="0" smtClean="0">
              <a:latin typeface="Calibri" pitchFamily="34" charset="0"/>
            </a:endParaRPr>
          </a:p>
          <a:p>
            <a:pPr marL="381000" indent="-381000" eaLnBrk="1" hangingPunct="1">
              <a:defRPr/>
            </a:pPr>
            <a:endParaRPr lang="nb-NO" sz="1800" dirty="0" smtClean="0"/>
          </a:p>
          <a:p>
            <a:pPr marL="381000" indent="-381000" eaLnBrk="1" hangingPunct="1">
              <a:defRPr/>
            </a:pPr>
            <a:endParaRPr lang="nb-NO" sz="1800" dirty="0" smtClean="0"/>
          </a:p>
          <a:p>
            <a:pPr marL="381000" indent="-381000" eaLnBrk="1" hangingPunct="1">
              <a:defRPr/>
            </a:pPr>
            <a:endParaRPr lang="en-US" sz="1800" dirty="0" smtClean="0"/>
          </a:p>
        </p:txBody>
      </p:sp>
      <p:pic>
        <p:nvPicPr>
          <p:cNvPr id="18" name="Bilde 17" descr="RICS-Energy-efficiency-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628800"/>
            <a:ext cx="2195215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6516216" cy="5000625"/>
          </a:xfrm>
        </p:spPr>
        <p:txBody>
          <a:bodyPr>
            <a:normAutofit/>
          </a:bodyPr>
          <a:lstStyle/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nb-NO" sz="2000" dirty="0" smtClean="0"/>
              <a:t>Totalt energiforbruk (el, fjernvarme, olje </a:t>
            </a:r>
            <a:r>
              <a:rPr lang="nb-NO" sz="2000" dirty="0" err="1" smtClean="0"/>
              <a:t>etc</a:t>
            </a:r>
            <a:r>
              <a:rPr lang="nb-NO" sz="2000" dirty="0" smtClean="0"/>
              <a:t>) i kWh/år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nb-NO" sz="2000" dirty="0" smtClean="0"/>
              <a:t>Analyser og vurder forbruket i forhold til andre bygg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nb-NO" sz="2000" dirty="0" smtClean="0"/>
              <a:t>Analyser effektforbruk (</a:t>
            </a:r>
            <a:r>
              <a:rPr lang="nb-NO" sz="2000" dirty="0" err="1" smtClean="0"/>
              <a:t>max</a:t>
            </a:r>
            <a:r>
              <a:rPr lang="nb-NO" sz="2000" dirty="0" smtClean="0"/>
              <a:t> kW/mnd eller kW/år)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nb-NO" sz="2000" dirty="0" smtClean="0"/>
              <a:t>Vurder det tekniske anleggets standard (for eksempel om det er gamle armaturer, varmegjenvinning)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nb-NO" sz="2000" dirty="0" smtClean="0"/>
              <a:t>Ser på planer for renovering eller nybygg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nb-NO" sz="2000" dirty="0" smtClean="0"/>
              <a:t>Er bruksområde/brukerbehov av lokalene/bygget endret?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nb-NO" sz="2000" dirty="0" smtClean="0"/>
              <a:t>Hvem og hvordan betales energiregningen? (eier eller leietaker)</a:t>
            </a:r>
            <a:endParaRPr lang="en-US" sz="2000" dirty="0" smtClean="0"/>
          </a:p>
        </p:txBody>
      </p:sp>
      <p:pic>
        <p:nvPicPr>
          <p:cNvPr id="9" name="Picture 10" descr="http://www.konsulentguiden.no/bilder/iStock_000005316249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132856"/>
            <a:ext cx="1797206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400" dirty="0" smtClean="0">
                <a:solidFill>
                  <a:schemeClr val="bg1"/>
                </a:solidFill>
                <a:latin typeface="+mj-lt"/>
              </a:rPr>
              <a:t>Vi kartlegger din energisituasjon</a:t>
            </a:r>
            <a:endParaRPr lang="nb-NO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6792"/>
            <a:ext cx="5960245" cy="5000625"/>
          </a:xfrm>
        </p:spPr>
        <p:txBody>
          <a:bodyPr/>
          <a:lstStyle/>
          <a:p>
            <a:pPr lvl="1">
              <a:spcBef>
                <a:spcPts val="3000"/>
              </a:spcBef>
              <a:buSzPct val="120000"/>
              <a:buFont typeface="Arial" pitchFamily="34" charset="0"/>
              <a:buChar char="•"/>
            </a:pPr>
            <a:r>
              <a:rPr lang="nb-NO" sz="2000" dirty="0" smtClean="0">
                <a:cs typeface="Arial" pitchFamily="34" charset="0"/>
              </a:rPr>
              <a:t>Vi lager et enkelt oppsett på hvordan ditt energiforbruk  fordeler seg mellom ulike forbrukskategorier (estimert eller reelt)</a:t>
            </a:r>
          </a:p>
          <a:p>
            <a:pPr lvl="1">
              <a:spcBef>
                <a:spcPts val="3000"/>
              </a:spcBef>
              <a:buSzPct val="120000"/>
              <a:buFont typeface="Arial" pitchFamily="34" charset="0"/>
              <a:buChar char="•"/>
            </a:pPr>
            <a:r>
              <a:rPr lang="nb-NO" sz="2000" dirty="0" smtClean="0">
                <a:cs typeface="Arial" pitchFamily="34" charset="0"/>
              </a:rPr>
              <a:t>Vi lager en enkel beskrivelse av dine nåværende tekniske anlegg og konkrete tekniske løsninger og tiltak for hvordan vi kan redusere energiforbruket ditt for  hver av de seks ulike forbruksområdene:</a:t>
            </a:r>
          </a:p>
          <a:p>
            <a:pPr lvl="2">
              <a:spcBef>
                <a:spcPts val="1200"/>
              </a:spcBef>
              <a:buSzPct val="120000"/>
              <a:buFontTx/>
              <a:buNone/>
            </a:pPr>
            <a:endParaRPr lang="nb-NO" sz="2000" dirty="0" smtClean="0">
              <a:cs typeface="Arial" pitchFamily="34" charset="0"/>
            </a:endParaRPr>
          </a:p>
          <a:p>
            <a:pPr lvl="1">
              <a:spcBef>
                <a:spcPts val="1200"/>
              </a:spcBef>
              <a:buSzPct val="120000"/>
              <a:buFont typeface="Arial" pitchFamily="34" charset="0"/>
              <a:buChar char="•"/>
            </a:pPr>
            <a:endParaRPr lang="nb-NO" sz="2400" dirty="0" smtClean="0">
              <a:cs typeface="Arial" pitchFamily="34" charset="0"/>
            </a:endParaRPr>
          </a:p>
        </p:txBody>
      </p:sp>
      <p:pic>
        <p:nvPicPr>
          <p:cNvPr id="1525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3456384" cy="155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w.konsulentguiden.no/bilder/iStock_000005316249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916832"/>
            <a:ext cx="191441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400" dirty="0" smtClean="0">
                <a:solidFill>
                  <a:schemeClr val="bg1"/>
                </a:solidFill>
                <a:latin typeface="+mj-lt"/>
              </a:rPr>
              <a:t>Vi lager en enkel analyse</a:t>
            </a:r>
            <a:endParaRPr lang="nb-NO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57375"/>
            <a:ext cx="6607051" cy="500062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1800"/>
              </a:spcBef>
              <a:buNone/>
            </a:pPr>
            <a:r>
              <a:rPr lang="nb-NO" sz="2800" dirty="0" smtClean="0"/>
              <a:t>Vår energianalysen vil inneholde:</a:t>
            </a:r>
          </a:p>
          <a:p>
            <a:pPr lvl="1">
              <a:spcBef>
                <a:spcPts val="1200"/>
              </a:spcBef>
              <a:buSzPct val="120000"/>
            </a:pPr>
            <a:r>
              <a:rPr lang="nb-NO" sz="2400" dirty="0" smtClean="0">
                <a:cs typeface="Arial" pitchFamily="34" charset="0"/>
              </a:rPr>
              <a:t>Dagens forbruk</a:t>
            </a:r>
          </a:p>
          <a:p>
            <a:pPr lvl="1">
              <a:spcBef>
                <a:spcPts val="1200"/>
              </a:spcBef>
              <a:buSzPct val="120000"/>
            </a:pPr>
            <a:r>
              <a:rPr lang="nb-NO" sz="2400" dirty="0" smtClean="0">
                <a:cs typeface="Arial" pitchFamily="34" charset="0"/>
              </a:rPr>
              <a:t>Besparingspotensialet knyttet til de konkrete forslagene (kWh og NOK)</a:t>
            </a:r>
          </a:p>
          <a:p>
            <a:pPr lvl="1">
              <a:spcBef>
                <a:spcPts val="1200"/>
              </a:spcBef>
              <a:buSzPct val="120000"/>
            </a:pPr>
            <a:r>
              <a:rPr lang="nb-NO" sz="2400" dirty="0" smtClean="0">
                <a:cs typeface="Arial" pitchFamily="34" charset="0"/>
              </a:rPr>
              <a:t>Investeringskostnadene / maksimalinvestering</a:t>
            </a:r>
          </a:p>
          <a:p>
            <a:pPr lvl="1">
              <a:spcBef>
                <a:spcPts val="1200"/>
              </a:spcBef>
              <a:buSzPct val="120000"/>
            </a:pPr>
            <a:r>
              <a:rPr lang="nb-NO" sz="2400" dirty="0" smtClean="0">
                <a:cs typeface="Arial" pitchFamily="34" charset="0"/>
              </a:rPr>
              <a:t>Tilbakebetalingstid, nåverdi, internrente og sparte </a:t>
            </a:r>
            <a:r>
              <a:rPr lang="nb-NO" sz="2400" dirty="0" err="1" smtClean="0">
                <a:cs typeface="Arial" pitchFamily="34" charset="0"/>
              </a:rPr>
              <a:t>årskostnader</a:t>
            </a:r>
            <a:endParaRPr lang="nb-NO" sz="2400" dirty="0" smtClean="0">
              <a:cs typeface="Arial" pitchFamily="34" charset="0"/>
            </a:endParaRPr>
          </a:p>
          <a:p>
            <a:pPr lvl="1">
              <a:spcBef>
                <a:spcPts val="1200"/>
              </a:spcBef>
              <a:buSzPct val="120000"/>
            </a:pPr>
            <a:r>
              <a:rPr lang="nb-NO" sz="2400" dirty="0" smtClean="0">
                <a:cs typeface="Arial" pitchFamily="34" charset="0"/>
              </a:rPr>
              <a:t>Forslag til prioritering og realiseringsplan</a:t>
            </a:r>
            <a:endParaRPr lang="nb-NO" sz="2400" dirty="0" smtClean="0"/>
          </a:p>
          <a:p>
            <a:pPr marL="265113" indent="-265113">
              <a:spcBef>
                <a:spcPts val="1800"/>
              </a:spcBef>
            </a:pPr>
            <a:endParaRPr lang="nb-NO" sz="2800" dirty="0" smtClean="0"/>
          </a:p>
          <a:p>
            <a:pPr lvl="1">
              <a:spcBef>
                <a:spcPts val="1200"/>
              </a:spcBef>
              <a:buSzPct val="120000"/>
              <a:buFontTx/>
              <a:buNone/>
            </a:pPr>
            <a:endParaRPr lang="nb-NO" dirty="0" smtClean="0">
              <a:cs typeface="Arial" pitchFamily="34" charset="0"/>
            </a:endParaRPr>
          </a:p>
        </p:txBody>
      </p:sp>
      <p:pic>
        <p:nvPicPr>
          <p:cNvPr id="9" name="Picture 10" descr="http://www.konsulentguiden.no/bilder/iStock_000005316249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16832"/>
            <a:ext cx="1914415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4400" dirty="0" smtClean="0">
                <a:solidFill>
                  <a:schemeClr val="bg1"/>
                </a:solidFill>
                <a:latin typeface="+mj-lt"/>
              </a:rPr>
              <a:t>Energianalysen</a:t>
            </a:r>
            <a:endParaRPr lang="nb-NO" sz="4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 har fokus på økonomi og vurderer lønnsomheten av alle tiltak vi foreslår</a:t>
            </a:r>
            <a:endParaRPr lang="nb-NO" dirty="0"/>
          </a:p>
        </p:txBody>
      </p:sp>
      <p:sp>
        <p:nvSpPr>
          <p:cNvPr id="4" name="Rektangel 8"/>
          <p:cNvSpPr>
            <a:spLocks noChangeArrowheads="1"/>
          </p:cNvSpPr>
          <p:nvPr/>
        </p:nvSpPr>
        <p:spPr bwMode="auto">
          <a:xfrm>
            <a:off x="285750" y="1857375"/>
            <a:ext cx="479030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8300" indent="614363">
              <a:spcBef>
                <a:spcPts val="3600"/>
              </a:spcBef>
              <a:buFont typeface="Arial" charset="0"/>
              <a:buAutoNum type="arabicPeriod"/>
              <a:tabLst>
                <a:tab pos="723900" algn="l"/>
              </a:tabLst>
            </a:pPr>
            <a:r>
              <a:rPr lang="nb-NO" sz="3200" dirty="0"/>
              <a:t>Nåverdi</a:t>
            </a:r>
          </a:p>
          <a:p>
            <a:pPr marL="368300" indent="614363">
              <a:spcBef>
                <a:spcPts val="3600"/>
              </a:spcBef>
              <a:buFont typeface="Arial" charset="0"/>
              <a:buAutoNum type="arabicPeriod"/>
              <a:tabLst>
                <a:tab pos="723900" algn="l"/>
              </a:tabLst>
            </a:pPr>
            <a:r>
              <a:rPr lang="nb-NO" sz="3200" dirty="0" smtClean="0"/>
              <a:t>Tilbakebetalingstid/			 inntjeningstid</a:t>
            </a:r>
            <a:endParaRPr lang="nb-NO" sz="3200" dirty="0"/>
          </a:p>
          <a:p>
            <a:pPr marL="368300" indent="614363">
              <a:spcBef>
                <a:spcPts val="3600"/>
              </a:spcBef>
              <a:buFont typeface="Arial" charset="0"/>
              <a:buAutoNum type="arabicPeriod"/>
              <a:tabLst>
                <a:tab pos="723900" algn="l"/>
              </a:tabLst>
            </a:pPr>
            <a:r>
              <a:rPr lang="nb-NO" sz="3200" dirty="0"/>
              <a:t>Internrente</a:t>
            </a:r>
          </a:p>
          <a:p>
            <a:pPr marL="368300" indent="614363">
              <a:spcBef>
                <a:spcPts val="3600"/>
              </a:spcBef>
              <a:buFont typeface="Arial" charset="0"/>
              <a:buAutoNum type="arabicPeriod"/>
              <a:tabLst>
                <a:tab pos="723900" algn="l"/>
              </a:tabLst>
            </a:pPr>
            <a:r>
              <a:rPr lang="nb-NO" sz="3200" dirty="0" err="1" smtClean="0"/>
              <a:t>Årskostand/annuitet</a:t>
            </a:r>
            <a:endParaRPr lang="nb-NO" sz="3200" dirty="0"/>
          </a:p>
          <a:p>
            <a:pPr marL="368300" indent="355600">
              <a:spcBef>
                <a:spcPts val="2400"/>
              </a:spcBef>
              <a:tabLst>
                <a:tab pos="723900" algn="l"/>
              </a:tabLst>
            </a:pPr>
            <a:endParaRPr lang="nb-NO" sz="2000" dirty="0"/>
          </a:p>
        </p:txBody>
      </p:sp>
      <p:pic>
        <p:nvPicPr>
          <p:cNvPr id="5" name="Picture 2" descr="http://www.idrett.no/krets/hordaland/utdanning/PublishingImages/%C3%B8kon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360613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224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683568" y="1412776"/>
            <a:ext cx="7884368" cy="4671512"/>
            <a:chOff x="0" y="1412876"/>
            <a:chExt cx="7884368" cy="4671512"/>
          </a:xfrm>
        </p:grpSpPr>
        <p:pic>
          <p:nvPicPr>
            <p:cNvPr id="573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2876"/>
              <a:ext cx="7884368" cy="467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49" name="Picture 2" descr="128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2852936"/>
              <a:ext cx="313464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tel 14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sz="4000" dirty="0" smtClean="0">
                <a:solidFill>
                  <a:schemeClr val="bg1"/>
                </a:solidFill>
                <a:latin typeface="+mj-lt"/>
              </a:rPr>
              <a:t>Vi har fokus på totaliteten og tverrfaglighet</a:t>
            </a:r>
            <a:endParaRPr lang="nb-NO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467544" y="1628800"/>
            <a:ext cx="8208912" cy="45704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Energieffektivisering er lønnsomt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Energi utgjør 40-50 % av driftskostnadene i mange bygg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Lavt energibruk gir lavere felleskostnader og dermed en konkurransefordel i utleiemarkedet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Leietakere og eiendomsinvestorer vil i stadig større grad legge vekt på energimerking og </a:t>
            </a:r>
            <a:r>
              <a:rPr lang="nb-NO" sz="2400" dirty="0" err="1" smtClean="0"/>
              <a:t>Breeam</a:t>
            </a:r>
            <a:r>
              <a:rPr lang="nb-NO" sz="2400" dirty="0" smtClean="0"/>
              <a:t> sertifisering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Høyt energibruk er ofte et tegn på lav komfort i bygget</a:t>
            </a:r>
          </a:p>
          <a:p>
            <a:pPr marL="45720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nb-NO" sz="2400" dirty="0" smtClean="0"/>
              <a:t>Lavt energibruk bidrar til å løse verdens energi- og klimautfordringer</a:t>
            </a:r>
            <a:endParaRPr lang="nb-NO" sz="24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600" dirty="0" smtClean="0"/>
              <a:t>6 gode grunner til at energibruk er viktig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90011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b-NO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143125" y="5780088"/>
            <a:ext cx="5357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b-NO" sz="3200" dirty="0">
                <a:latin typeface="Calibri" pitchFamily="34" charset="0"/>
              </a:rPr>
              <a:t>	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83568" y="2852936"/>
            <a:ext cx="7786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b-NO" sz="4400" dirty="0">
                <a:latin typeface="Calibri" pitchFamily="34" charset="0"/>
              </a:rPr>
              <a:t>Takk for oppmerksomheten!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 smtClean="0"/>
              <a:t>Energieffektive løsninger er fornuftig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0" y="1916832"/>
            <a:ext cx="8229600" cy="4497388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nb-NO" dirty="0" smtClean="0"/>
              <a:t>God funksjonalitet og høy komfort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nb-NO" dirty="0" smtClean="0"/>
              <a:t>Lave kostnader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nb-NO" dirty="0" smtClean="0"/>
              <a:t>Tilfredsstille offentlige krav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nb-NO" dirty="0" smtClean="0"/>
              <a:t>Sikkerhet og trygghet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nb-NO" dirty="0" smtClean="0"/>
              <a:t>God miljø-/klimaprofil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1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/>
              <a:t>At energieffektivisering er lønnsomt er godt dokumentert</a:t>
            </a:r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20753" y="1523045"/>
            <a:ext cx="8115751" cy="5009524"/>
            <a:chOff x="620753" y="1523045"/>
            <a:chExt cx="8115751" cy="5009524"/>
          </a:xfrm>
        </p:grpSpPr>
        <p:pic>
          <p:nvPicPr>
            <p:cNvPr id="14" name="Bilde 13" descr="Skjermutklip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682" y="1561784"/>
              <a:ext cx="1857638" cy="26630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Bilde 14" descr="Skjermutklip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753" y="1561340"/>
              <a:ext cx="1857638" cy="26328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1523045"/>
              <a:ext cx="1861016" cy="26419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539374"/>
              <a:ext cx="1860248" cy="26369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Bilde 17" descr="Skjermutklipp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33" y="3885588"/>
              <a:ext cx="1857638" cy="26419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2025" y="3899672"/>
              <a:ext cx="1861017" cy="26328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Bilde 19" descr="Skjermutklipp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3899673"/>
              <a:ext cx="1861016" cy="26328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467544" y="2204864"/>
            <a:ext cx="4358704" cy="35548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266700" indent="-2667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nb-NO" sz="2000" dirty="0" smtClean="0"/>
              <a:t>Energieffektivisering utgjør 72 % av løsningen frem mot 2020</a:t>
            </a:r>
          </a:p>
          <a:p>
            <a:pPr marL="266700" indent="-2667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nb-NO" sz="2000" dirty="0" smtClean="0"/>
              <a:t>Energieffektivisering utgjør 44 % av løsningen i 2035</a:t>
            </a:r>
          </a:p>
          <a:p>
            <a:pPr marL="266700" indent="-2667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nb-NO" sz="2000" dirty="0" smtClean="0"/>
              <a:t>Energieffektivisering er viktigere enn fornybar energi og ”månelandinger” selv i 2035</a:t>
            </a:r>
          </a:p>
          <a:p>
            <a:pPr marL="266700" indent="-2667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nb-NO" sz="2000" dirty="0" smtClean="0"/>
              <a:t>Energieffektivisering blir viktigere for hvert år IEA legger frem sin rapport</a:t>
            </a:r>
            <a:endParaRPr lang="nb-NO" sz="20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67544" y="170080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IEAs</a:t>
            </a:r>
            <a:r>
              <a:rPr lang="nb-NO" sz="2400" b="1" dirty="0" smtClean="0"/>
              <a:t> World Energy Outlook 2011:</a:t>
            </a:r>
            <a:endParaRPr lang="nb-NO" sz="2400" b="1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Energieffektivisering blir stadig viktigere for å løse verdens energi- og klimautfordringer </a:t>
            </a:r>
            <a:endParaRPr lang="nb-NO" sz="3600" dirty="0"/>
          </a:p>
        </p:txBody>
      </p:sp>
      <p:pic>
        <p:nvPicPr>
          <p:cNvPr id="6" name="Bil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2564904"/>
            <a:ext cx="410445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781013" cy="392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Energimerking og </a:t>
            </a:r>
            <a:r>
              <a:rPr lang="nb-NO" dirty="0" err="1" smtClean="0"/>
              <a:t>Breeam</a:t>
            </a:r>
            <a:r>
              <a:rPr lang="nb-NO" dirty="0" smtClean="0"/>
              <a:t> NOR</a:t>
            </a:r>
            <a:endParaRPr lang="nb-NO" dirty="0"/>
          </a:p>
        </p:txBody>
      </p:sp>
      <p:pic>
        <p:nvPicPr>
          <p:cNvPr id="3074" name="Picture 2" descr="http://www.byggutengrenser.no/filer/imagecache/artikkelbilde/images/breeam%20nor%20semin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24944"/>
            <a:ext cx="5334000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/>
              <a:t>Energieffektive og ”grønne” bygg blir mer verdt viser amerikansk studie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6529189" cy="430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B7A569CD71F54A98E2BB757EF6D358" ma:contentTypeVersion="0" ma:contentTypeDescription="Opprett et nytt dokument." ma:contentTypeScope="" ma:versionID="ff5e57e8048facb301061708fd4445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b6cd67344829d3a956a36ab89737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0BEDB9-F971-4D8E-AFB1-0A51B4499C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F81DE8-1818-4B0F-B614-A1805DA76C15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6CFC025-68A8-4493-A760-B3AD62F35F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956</Words>
  <Application>Microsoft Office PowerPoint</Application>
  <PresentationFormat>Skjermfremvisning (4:3)</PresentationFormat>
  <Paragraphs>182</Paragraphs>
  <Slides>40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1" baseType="lpstr">
      <vt:lpstr>Office-tema</vt:lpstr>
      <vt:lpstr>Energieffektive Næringsbygg</vt:lpstr>
      <vt:lpstr>Agenda</vt:lpstr>
      <vt:lpstr>Hvorfor er energibruk viktig?</vt:lpstr>
      <vt:lpstr>6 gode grunner til at energibruk er viktig</vt:lpstr>
      <vt:lpstr>Energieffektive løsninger er fornuftig</vt:lpstr>
      <vt:lpstr>At energieffektivisering er lønnsomt er godt dokumentert</vt:lpstr>
      <vt:lpstr>Energieffektivisering blir stadig viktigere for å løse verdens energi- og klimautfordringer </vt:lpstr>
      <vt:lpstr>Energimerking og Breeam NOR</vt:lpstr>
      <vt:lpstr>Energieffektive og ”grønne” bygg blir mer verdt viser amerikansk studie</vt:lpstr>
      <vt:lpstr>Energivurdering av tekniske anlegg </vt:lpstr>
      <vt:lpstr>Energi utgjør en stor utgiftspost </vt:lpstr>
      <vt:lpstr>Hva påvirker energibruk i bygg?</vt:lpstr>
      <vt:lpstr>Hva påvirker energibruken i et bygg? </vt:lpstr>
      <vt:lpstr>Viktig å velge riktig KPI som kWh/m2 og kWh/bruker</vt:lpstr>
      <vt:lpstr>Hva bruker vi energi på i et bygg?</vt:lpstr>
      <vt:lpstr>Hva bruker vi energi på i bygg?</vt:lpstr>
      <vt:lpstr>Hva bruker vi energi på i bygg?</vt:lpstr>
      <vt:lpstr>Hvor mye energi bruker vi i ulike type bygg?</vt:lpstr>
      <vt:lpstr>PowerPoint-presentasjon</vt:lpstr>
      <vt:lpstr>Energioppfølging (EOS) - I</vt:lpstr>
      <vt:lpstr>Energioppfølging (EOS) - II</vt:lpstr>
      <vt:lpstr>Energioppfølging (EOS) - III</vt:lpstr>
      <vt:lpstr>Hvordan kan vi redusere energibruken?</vt:lpstr>
      <vt:lpstr>Hva gjør vi når vi energieffektiviserer?</vt:lpstr>
      <vt:lpstr>Energieffektive tekniske anlegg</vt:lpstr>
      <vt:lpstr>Hvordan energieffektiviserer vi belysningen din?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Videre prosess</vt:lpstr>
      <vt:lpstr>PowerPoint-presentasjon</vt:lpstr>
      <vt:lpstr>PowerPoint-presentasjon</vt:lpstr>
      <vt:lpstr>PowerPoint-presentasjon</vt:lpstr>
      <vt:lpstr>PowerPoint-presentasjon</vt:lpstr>
      <vt:lpstr>Vi har fokus på økonomi og vurderer lønnsomheten av alle tiltak vi foreslår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Gunnar</dc:creator>
  <cp:lastModifiedBy>Ingunn Larsen</cp:lastModifiedBy>
  <cp:revision>58</cp:revision>
  <dcterms:created xsi:type="dcterms:W3CDTF">2014-09-09T06:34:51Z</dcterms:created>
  <dcterms:modified xsi:type="dcterms:W3CDTF">2014-09-15T13:19:41Z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0x010100A6B7A569CD71F54A98E2BB757EF6D358</vt:lpwstr>
  </property>
</Properties>
</file>